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6" r:id="rId3"/>
    <p:sldId id="257" r:id="rId4"/>
    <p:sldId id="258" r:id="rId5"/>
    <p:sldId id="276" r:id="rId6"/>
    <p:sldId id="277" r:id="rId7"/>
    <p:sldId id="278" r:id="rId8"/>
    <p:sldId id="279" r:id="rId9"/>
    <p:sldId id="280" r:id="rId10"/>
    <p:sldId id="271" r:id="rId11"/>
    <p:sldId id="272" r:id="rId12"/>
    <p:sldId id="259" r:id="rId13"/>
    <p:sldId id="261" r:id="rId14"/>
    <p:sldId id="275" r:id="rId15"/>
    <p:sldId id="274" r:id="rId16"/>
    <p:sldId id="267" r:id="rId17"/>
    <p:sldId id="263" r:id="rId18"/>
    <p:sldId id="264" r:id="rId19"/>
    <p:sldId id="265" r:id="rId20"/>
    <p:sldId id="268" r:id="rId21"/>
    <p:sldId id="281" r:id="rId22"/>
    <p:sldId id="26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0F68C5-4394-4783-A62F-F297307B6048}">
          <p14:sldIdLst>
            <p14:sldId id="282"/>
            <p14:sldId id="256"/>
            <p14:sldId id="257"/>
            <p14:sldId id="258"/>
            <p14:sldId id="276"/>
            <p14:sldId id="277"/>
            <p14:sldId id="278"/>
            <p14:sldId id="279"/>
            <p14:sldId id="280"/>
            <p14:sldId id="271"/>
            <p14:sldId id="272"/>
            <p14:sldId id="259"/>
            <p14:sldId id="261"/>
            <p14:sldId id="275"/>
            <p14:sldId id="274"/>
            <p14:sldId id="267"/>
            <p14:sldId id="263"/>
            <p14:sldId id="264"/>
            <p14:sldId id="265"/>
            <p14:sldId id="268"/>
            <p14:sldId id="281"/>
            <p14:sldId id="266"/>
          </p14:sldIdLst>
        </p14:section>
        <p14:section name="Untitled Section" id="{F661BB95-C70E-4874-AA4E-1FE3B2BCC7D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4717" autoAdjust="0"/>
  </p:normalViewPr>
  <p:slideViewPr>
    <p:cSldViewPr snapToGrid="0">
      <p:cViewPr varScale="1">
        <p:scale>
          <a:sx n="83" d="100"/>
          <a:sy n="83" d="100"/>
        </p:scale>
        <p:origin x="46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54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39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7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7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7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84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1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36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8660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49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411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90C3-166A-40FA-AC1C-A0EAB9D42507}" type="datetimeFigureOut">
              <a:rPr lang="fa-IR" smtClean="0"/>
              <a:t>27/10/1444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043628-F9A2-4DE5-B39B-AC2B1B272556}" type="slidenum">
              <a:rPr lang="fa-IR" smtClean="0"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2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Target of blood pressure in </a:t>
            </a:r>
            <a:r>
              <a:rPr lang="en-US" dirty="0" err="1" smtClean="0"/>
              <a:t>ckd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Effat</a:t>
            </a:r>
            <a:r>
              <a:rPr lang="en-US" dirty="0" smtClean="0"/>
              <a:t> </a:t>
            </a:r>
            <a:r>
              <a:rPr lang="en-US" dirty="0" err="1" smtClean="0"/>
              <a:t>razeghi</a:t>
            </a:r>
            <a:r>
              <a:rPr lang="en-US" dirty="0" smtClean="0"/>
              <a:t>, md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1324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A54CD-2CF8-46B8-A63A-A0825AB87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7828"/>
            <a:ext cx="10515600" cy="947057"/>
          </a:xfrm>
        </p:spPr>
        <p:txBody>
          <a:bodyPr/>
          <a:lstStyle/>
          <a:p>
            <a:r>
              <a:rPr lang="en-US" dirty="0"/>
              <a:t>From KDIGO 2012 to KDIGO 2021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90100-DE7E-4292-BCB4-489CAFD5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7832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KD1GO 2012</a:t>
            </a:r>
            <a:endParaRPr lang="en-US" sz="2800" dirty="0"/>
          </a:p>
          <a:p>
            <a:pPr lvl="1" algn="l" rtl="0"/>
            <a:r>
              <a:rPr lang="en-US" sz="2400" dirty="0"/>
              <a:t>BP &lt; 140/90  in CKD non diabetic, normoalbuminuric </a:t>
            </a:r>
          </a:p>
          <a:p>
            <a:pPr lvl="1" algn="l" rtl="0"/>
            <a:r>
              <a:rPr lang="en-US" sz="2400" dirty="0"/>
              <a:t>BP &lt; 130/80 in CKD with albuminuria and transplant patients </a:t>
            </a:r>
          </a:p>
          <a:p>
            <a:pPr lvl="1" algn="l" rtl="0"/>
            <a:r>
              <a:rPr lang="en-US" sz="2400" dirty="0"/>
              <a:t>No recommendation for dialysis patients </a:t>
            </a:r>
          </a:p>
          <a:p>
            <a:pPr algn="l" rtl="0"/>
            <a:r>
              <a:rPr lang="en-US" sz="2800" dirty="0"/>
              <a:t>KD1GO 2021</a:t>
            </a:r>
          </a:p>
          <a:p>
            <a:pPr lvl="1" algn="l" rtl="0"/>
            <a:r>
              <a:rPr lang="en-US" sz="2400" dirty="0"/>
              <a:t>BP &lt; 120/80 in CKD when tolerated </a:t>
            </a:r>
          </a:p>
          <a:p>
            <a:pPr lvl="1" algn="l" rtl="0"/>
            <a:r>
              <a:rPr lang="en-US" sz="2400" dirty="0"/>
              <a:t>Provide guide how to measured office BP	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870032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E594-BBEB-461F-8293-43CC8EC6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ESC/</a:t>
            </a:r>
            <a:r>
              <a:rPr lang="en-US" dirty="0" err="1"/>
              <a:t>ESH</a:t>
            </a:r>
            <a:r>
              <a:rPr lang="en-US" dirty="0"/>
              <a:t> 2018 to 2021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B71B4-D3FC-4DE2-8452-1A5DED1BB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896778" cy="4205454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sz="2400" dirty="0"/>
              <a:t>2018 ESC/</a:t>
            </a:r>
            <a:r>
              <a:rPr lang="en-US" sz="2400" dirty="0" err="1"/>
              <a:t>ESH</a:t>
            </a:r>
            <a:endParaRPr lang="en-US" sz="2400" dirty="0"/>
          </a:p>
          <a:p>
            <a:pPr lvl="1" algn="l" rtl="0"/>
            <a:r>
              <a:rPr lang="en-US" sz="2000" dirty="0"/>
              <a:t>Therapy for patients with CKD&gt; 80 </a:t>
            </a:r>
            <a:r>
              <a:rPr lang="en-US" sz="2000" dirty="0" err="1"/>
              <a:t>yr</a:t>
            </a:r>
            <a:r>
              <a:rPr lang="en-US" sz="2000" dirty="0"/>
              <a:t> started in </a:t>
            </a:r>
            <a:r>
              <a:rPr lang="en-US" sz="2000" dirty="0"/>
              <a:t>BP ≥ </a:t>
            </a:r>
            <a:r>
              <a:rPr lang="en-US" sz="2000" dirty="0"/>
              <a:t>160/90 </a:t>
            </a:r>
          </a:p>
          <a:p>
            <a:pPr lvl="1" algn="l" rtl="0"/>
            <a:r>
              <a:rPr lang="en-US" sz="2000" dirty="0"/>
              <a:t>Threshold in younger </a:t>
            </a:r>
            <a:r>
              <a:rPr lang="en-US" sz="2000" dirty="0"/>
              <a:t>was ≥ </a:t>
            </a:r>
            <a:r>
              <a:rPr lang="en-US" sz="2000" dirty="0"/>
              <a:t>140/90</a:t>
            </a:r>
          </a:p>
          <a:p>
            <a:pPr lvl="1" algn="l" rtl="0"/>
            <a:r>
              <a:rPr lang="en-US" sz="2000" dirty="0"/>
              <a:t>Target was the same for adult CKD of  all ages 130-139 / 70-79 </a:t>
            </a:r>
          </a:p>
          <a:p>
            <a:pPr lvl="1" algn="l" rtl="0"/>
            <a:r>
              <a:rPr lang="en-US" sz="2000" dirty="0"/>
              <a:t>Younger with no CKD and diabetes 120-129</a:t>
            </a:r>
          </a:p>
          <a:p>
            <a:pPr algn="l" rtl="0"/>
            <a:r>
              <a:rPr lang="en-US" sz="2400" dirty="0"/>
              <a:t>ESC 2021</a:t>
            </a:r>
          </a:p>
          <a:p>
            <a:pPr lvl="1" algn="l" rtl="0"/>
            <a:r>
              <a:rPr lang="en-US" sz="2000" dirty="0"/>
              <a:t>Decrease differential </a:t>
            </a:r>
            <a:r>
              <a:rPr lang="en-US" sz="2000" dirty="0" err="1"/>
              <a:t>SBP</a:t>
            </a:r>
            <a:r>
              <a:rPr lang="en-US" sz="2000" dirty="0"/>
              <a:t> thresholds at which to initiate therapy based on age</a:t>
            </a:r>
          </a:p>
          <a:p>
            <a:pPr lvl="1" algn="l" rtl="0"/>
            <a:r>
              <a:rPr lang="en-US" sz="2000" dirty="0"/>
              <a:t>Still recommends a higher </a:t>
            </a:r>
            <a:r>
              <a:rPr lang="en-US" sz="2000" dirty="0" err="1"/>
              <a:t>SBP</a:t>
            </a:r>
            <a:r>
              <a:rPr lang="en-US" sz="2000" dirty="0"/>
              <a:t> target 130-130 in adults with CKD at any age</a:t>
            </a:r>
          </a:p>
          <a:p>
            <a:pPr lvl="1" algn="l" rtl="0"/>
            <a:r>
              <a:rPr lang="en-US" sz="2000" dirty="0"/>
              <a:t>Younger people in the general population or I DM 120-130 if &lt;70 and 130-139 if ≥ 70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2464452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3433A-89C3-4EBD-A0F3-85FD6D50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 regarding the discrepancy in SBP targets between KDIGO and ESC 2021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148F-25D6-4FBE-BDEF-A232BA4C2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sz="2800" dirty="0"/>
              <a:t>Do the new guidelines cite different evidence of their BP targets in CKD</a:t>
            </a:r>
          </a:p>
          <a:p>
            <a:pPr algn="l" rtl="0"/>
            <a:r>
              <a:rPr lang="en-US" sz="2800" dirty="0"/>
              <a:t>Do they recommend different methods to measure office BP</a:t>
            </a:r>
          </a:p>
          <a:p>
            <a:pPr algn="l" rtl="0"/>
            <a:r>
              <a:rPr lang="en-US" sz="2800" dirty="0"/>
              <a:t>Does the guideline ESC 2021 acknowledge the earlier guidelines in the same year (</a:t>
            </a:r>
            <a:r>
              <a:rPr lang="en-US" sz="2800" dirty="0" err="1"/>
              <a:t>KDIGO</a:t>
            </a:r>
            <a:r>
              <a:rPr lang="en-US" sz="2800" dirty="0"/>
              <a:t>)</a:t>
            </a:r>
          </a:p>
          <a:p>
            <a:pPr algn="l" rtl="0"/>
            <a:r>
              <a:rPr lang="en-US" sz="2800" dirty="0"/>
              <a:t>Does the ESC explain why its BP targets differ from KDIGO</a:t>
            </a:r>
          </a:p>
          <a:p>
            <a:pPr algn="l" rtl="0"/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748002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F33C9A-C36E-45BD-97D6-450E5601B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105" y="-37960"/>
            <a:ext cx="9817767" cy="689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343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591DC-31DA-48F5-9BCB-3611D203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guideline target </a:t>
            </a:r>
            <a:r>
              <a:rPr lang="en-US" dirty="0" smtClean="0"/>
              <a:t>BP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6324A-7237-436D-B352-66A05C443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JNC 7 :</a:t>
            </a:r>
          </a:p>
          <a:p>
            <a:pPr lvl="1" algn="l" rtl="0"/>
            <a:r>
              <a:rPr lang="en-US" dirty="0"/>
              <a:t>General BP goal is &lt; 140/90</a:t>
            </a:r>
          </a:p>
          <a:p>
            <a:pPr lvl="1" algn="l" rtl="0"/>
            <a:r>
              <a:rPr lang="en-US" dirty="0"/>
              <a:t>Goal of &lt; 130/80 for DM or CKD</a:t>
            </a:r>
          </a:p>
          <a:p>
            <a:pPr algn="l" rtl="0"/>
            <a:r>
              <a:rPr lang="en-US" dirty="0"/>
              <a:t>JNC 8: </a:t>
            </a:r>
          </a:p>
          <a:p>
            <a:pPr lvl="1" algn="l" rtl="0"/>
            <a:r>
              <a:rPr lang="en-US" dirty="0"/>
              <a:t>Less than 140/90 in 18-59 </a:t>
            </a:r>
            <a:r>
              <a:rPr lang="en-US" dirty="0" err="1"/>
              <a:t>yr</a:t>
            </a:r>
            <a:r>
              <a:rPr lang="en-US" dirty="0"/>
              <a:t> without comorbidities</a:t>
            </a:r>
          </a:p>
          <a:p>
            <a:pPr lvl="1" algn="l" rtl="0"/>
            <a:r>
              <a:rPr lang="en-US" dirty="0"/>
              <a:t>In patients 60 or older with DM or CKD or both goal is &lt; 140/90 </a:t>
            </a:r>
          </a:p>
          <a:p>
            <a:pPr lvl="1" algn="l" rtl="0"/>
            <a:r>
              <a:rPr lang="en-US" dirty="0"/>
              <a:t>60 or older without DM or CKD &lt; 150/90 </a:t>
            </a:r>
          </a:p>
          <a:p>
            <a:pPr algn="l" rtl="0"/>
            <a:r>
              <a:rPr lang="en-US" dirty="0"/>
              <a:t>ACC/AHA 2017: target of &lt; 130/90</a:t>
            </a:r>
          </a:p>
          <a:p>
            <a:pPr algn="l" rtl="0"/>
            <a:r>
              <a:rPr lang="en-US" dirty="0"/>
              <a:t>ESC/ESH: recommends SBP 130-139</a:t>
            </a:r>
          </a:p>
          <a:p>
            <a:pPr lvl="1" algn="l" rtl="0"/>
            <a:r>
              <a:rPr lang="en-US" dirty="0"/>
              <a:t>National institutes for health and care: &lt; 140/90 in CKD and ACR&lt;70</a:t>
            </a:r>
          </a:p>
          <a:p>
            <a:pPr lvl="1" algn="l" rtl="0"/>
            <a:r>
              <a:rPr lang="en-US" dirty="0"/>
              <a:t>And </a:t>
            </a:r>
            <a:r>
              <a:rPr lang="en-US" dirty="0" err="1"/>
              <a:t>SBP</a:t>
            </a:r>
            <a:r>
              <a:rPr lang="en-US" dirty="0"/>
              <a:t> 120-129 for CKD and </a:t>
            </a:r>
            <a:r>
              <a:rPr lang="en-US" dirty="0" err="1"/>
              <a:t>ACR</a:t>
            </a:r>
            <a:r>
              <a:rPr lang="en-US" dirty="0"/>
              <a:t> &gt;70 mg/mol </a:t>
            </a:r>
          </a:p>
          <a:p>
            <a:pPr algn="l" rtl="0"/>
            <a:r>
              <a:rPr lang="en-US" dirty="0"/>
              <a:t>KDIGO (2021): recommends SBP&lt;120</a:t>
            </a:r>
          </a:p>
          <a:p>
            <a:pPr algn="l" rtl="0"/>
            <a:endParaRPr lang="en-US" dirty="0"/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9491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44292-288A-4264-A1FA-DA9FA8BB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BP in CKD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02321-7045-4225-BA69-89A1E999E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Intensive BP control compered with conventional  During trial</a:t>
            </a:r>
          </a:p>
          <a:p>
            <a:pPr algn="l" rtl="0"/>
            <a:r>
              <a:rPr lang="en-US" sz="2400" dirty="0"/>
              <a:t>Intensive BP control mean ≤ 92 (</a:t>
            </a:r>
            <a:r>
              <a:rPr lang="en-US" sz="2400" dirty="0" err="1"/>
              <a:t>e.g</a:t>
            </a:r>
            <a:r>
              <a:rPr lang="en-US" sz="2400" dirty="0"/>
              <a:t> BP ≤ 120/85) compered with usual control a mean BP ≤ 107  ( e.g. BP ≤</a:t>
            </a:r>
            <a:r>
              <a:rPr lang="en-US" sz="2400" dirty="0" smtClean="0"/>
              <a:t>140/90) in </a:t>
            </a:r>
            <a:r>
              <a:rPr lang="en-US" sz="2400" dirty="0"/>
              <a:t>extended follow up </a:t>
            </a:r>
          </a:p>
          <a:p>
            <a:pPr algn="l" rtl="0"/>
            <a:r>
              <a:rPr lang="en-US" sz="2400" dirty="0">
                <a:solidFill>
                  <a:srgbClr val="C00000"/>
                </a:solidFill>
              </a:rPr>
              <a:t>SPRINT</a:t>
            </a:r>
          </a:p>
          <a:p>
            <a:pPr lvl="1" algn="l" rtl="0"/>
            <a:r>
              <a:rPr lang="en-US" sz="2000" dirty="0"/>
              <a:t>Non DM patients at a high risk of CVE BP &lt; 120 </a:t>
            </a:r>
            <a:r>
              <a:rPr lang="en-US" sz="2000" dirty="0" smtClean="0"/>
              <a:t>compared with </a:t>
            </a:r>
            <a:r>
              <a:rPr lang="en-US" sz="2000" dirty="0"/>
              <a:t>&lt; 140 </a:t>
            </a:r>
            <a:endParaRPr lang="en-US" sz="2000" dirty="0" smtClean="0"/>
          </a:p>
          <a:p>
            <a:pPr lvl="1" algn="l" rtl="0"/>
            <a:r>
              <a:rPr lang="en-US" sz="2000" dirty="0" smtClean="0"/>
              <a:t>results: lower </a:t>
            </a:r>
            <a:r>
              <a:rPr lang="en-US" sz="2000" dirty="0"/>
              <a:t>rates of CV events and all causes of mortality </a:t>
            </a:r>
          </a:p>
          <a:p>
            <a:pPr lvl="1" algn="l" rtl="0"/>
            <a:r>
              <a:rPr lang="en-US" sz="2000" dirty="0"/>
              <a:t>Of the 9361 cases 2646 had an eGFR &lt;60 and 1723 had a urine </a:t>
            </a:r>
            <a:r>
              <a:rPr lang="en-US" sz="2000" dirty="0" err="1"/>
              <a:t>ACR</a:t>
            </a:r>
            <a:r>
              <a:rPr lang="en-US" sz="2000" dirty="0"/>
              <a:t> of ≥ 30 risk reduction was similar </a:t>
            </a:r>
          </a:p>
          <a:p>
            <a:pPr algn="l" rtl="0"/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514397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EC5F-57D9-4418-A33F-A59A65AF4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intensive VS less intensive 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34E37-8DFA-4CBE-97B8-A44621995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Reduce risk of ESRD in patients with CKD and proteinuria </a:t>
            </a:r>
          </a:p>
          <a:p>
            <a:pPr algn="l" rtl="0"/>
            <a:r>
              <a:rPr lang="en-US" dirty="0"/>
              <a:t>May reduce mortality in patients with CKD</a:t>
            </a:r>
          </a:p>
          <a:p>
            <a:pPr algn="l" rtl="0"/>
            <a:r>
              <a:rPr lang="en-US" dirty="0"/>
              <a:t>Mortality benefit is most evident when patients are followed long term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marL="0" indent="0" algn="l" rtl="0">
              <a:buNone/>
            </a:pPr>
            <a:r>
              <a:rPr lang="en-US" dirty="0">
                <a:solidFill>
                  <a:srgbClr val="C00000"/>
                </a:solidFill>
              </a:rPr>
              <a:t>* The evidence four main studies that BP target in CKD patients </a:t>
            </a:r>
          </a:p>
          <a:p>
            <a:pPr marL="0" indent="0" algn="l" rtl="0">
              <a:buNone/>
            </a:pPr>
            <a:r>
              <a:rPr lang="en-US" sz="2400" dirty="0"/>
              <a:t>	(ACCORD, </a:t>
            </a:r>
            <a:r>
              <a:rPr lang="en-US" sz="2400" dirty="0" err="1"/>
              <a:t>SPS3</a:t>
            </a:r>
            <a:r>
              <a:rPr lang="en-US" sz="2400" dirty="0"/>
              <a:t>, SPRINT, STEP)</a:t>
            </a:r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84842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538987-93A5-4118-A4C6-07FB4DF8E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47" y="1046059"/>
            <a:ext cx="12032306" cy="476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577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DA4B5-AD91-43B7-9A4E-0B8F2AD61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of the low BP target 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89C45-C7CA-4147-928E-48D9A8B77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Postural hypertension </a:t>
            </a:r>
          </a:p>
          <a:p>
            <a:pPr algn="l" rtl="0"/>
            <a:r>
              <a:rPr lang="en-US" sz="2400" dirty="0"/>
              <a:t>Recurrent falls and fracturs </a:t>
            </a:r>
          </a:p>
          <a:p>
            <a:pPr algn="l" rtl="0"/>
            <a:r>
              <a:rPr lang="en-US" sz="2400" dirty="0"/>
              <a:t>Stroke in those with lower carotid reserve </a:t>
            </a:r>
          </a:p>
          <a:p>
            <a:pPr algn="l" rtl="0"/>
            <a:r>
              <a:rPr lang="en-US" sz="2400" dirty="0"/>
              <a:t>Rapid decline in eGFR in </a:t>
            </a:r>
            <a:r>
              <a:rPr lang="en-US" sz="2400" dirty="0" err="1"/>
              <a:t>RVD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/>
              <a:t>Potential hazards of too low DBP </a:t>
            </a:r>
          </a:p>
          <a:p>
            <a:pPr algn="l" rtl="0"/>
            <a:r>
              <a:rPr lang="en-US" sz="2400" dirty="0"/>
              <a:t>Polypharmacy </a:t>
            </a:r>
          </a:p>
          <a:p>
            <a:pPr algn="l" rtl="0"/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109820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E01AD-B345-46E9-9508-D3B89D661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Polypharmacy</a:t>
            </a:r>
            <a:endParaRPr lang="fa-I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CBBBF-3A03-48EF-B1B8-CE8822660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Use of ≥ 5 pharmacological agents </a:t>
            </a:r>
          </a:p>
          <a:p>
            <a:pPr algn="l" rtl="0"/>
            <a:r>
              <a:rPr lang="en-US" sz="2800" dirty="0"/>
              <a:t>Common in elderly and multimorbid individual </a:t>
            </a:r>
          </a:p>
          <a:p>
            <a:pPr algn="l" rtl="0"/>
            <a:r>
              <a:rPr lang="en-US" sz="2800" dirty="0"/>
              <a:t>It is associated with adverse drug reaction ,drug interaction and nonadherence </a:t>
            </a:r>
          </a:p>
          <a:p>
            <a:pPr algn="l" rtl="0"/>
            <a:r>
              <a:rPr lang="en-US" sz="2800" dirty="0"/>
              <a:t>Higher direct and indirect health care cost</a:t>
            </a:r>
          </a:p>
          <a:p>
            <a:pPr algn="l" rtl="0"/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213032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CAA68-DF60-4B06-AE1F-81EB7ACDF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endParaRPr lang="fa-I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0AE453-EACC-4978-9BC2-456EB5D69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671" y="2015732"/>
            <a:ext cx="10417629" cy="4319754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Around 850 million people worldwide have CKD and &gt;80% of them have hypertension </a:t>
            </a:r>
          </a:p>
          <a:p>
            <a:pPr algn="l" rtl="0"/>
            <a:r>
              <a:rPr lang="en-US" sz="2400" dirty="0"/>
              <a:t>High blood pressure is an important risk factor for CKD and its progression and CVD</a:t>
            </a:r>
          </a:p>
          <a:p>
            <a:pPr algn="l" rtl="0"/>
            <a:r>
              <a:rPr lang="en-US" sz="2400" dirty="0"/>
              <a:t>Mortality from CKD is projected to become the fifth leading cause of death by 2040.</a:t>
            </a:r>
          </a:p>
          <a:p>
            <a:pPr algn="l" rtl="0"/>
            <a:r>
              <a:rPr lang="en-US" sz="2400" dirty="0"/>
              <a:t>Among many question concerning the optimal management of high BP in CKD, setting targets for BP control is crucial </a:t>
            </a:r>
          </a:p>
          <a:p>
            <a:pPr marL="0" indent="0" algn="l" rtl="0">
              <a:buNone/>
            </a:pPr>
            <a:r>
              <a:rPr lang="en-US" sz="2400" dirty="0"/>
              <a:t> 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594068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59A29-2DA4-48BB-A02C-B3A1B753C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implementation of standardized BP measurements 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FA88-B036-45E0-807E-10D7CA759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Requires significant resources staff training clinic space validated BP devices</a:t>
            </a:r>
          </a:p>
          <a:p>
            <a:pPr algn="l" rtl="0"/>
            <a:r>
              <a:rPr lang="en-US" sz="2400" dirty="0"/>
              <a:t>Most of the early stage of CKD are cared for in primary cared</a:t>
            </a:r>
          </a:p>
          <a:p>
            <a:pPr algn="l" rtl="0"/>
            <a:r>
              <a:rPr lang="en-US" sz="2400" dirty="0"/>
              <a:t>In developing country implementation standardized BP measurement is more challenging </a:t>
            </a:r>
          </a:p>
          <a:p>
            <a:pPr algn="l" rtl="0"/>
            <a:r>
              <a:rPr lang="en-US" sz="2400" dirty="0"/>
              <a:t>Possibility of reconfiguration of outpatients service into virtual clinics.</a:t>
            </a:r>
          </a:p>
          <a:p>
            <a:pPr algn="l" rtl="0"/>
            <a:endParaRPr lang="en-US" sz="2400" dirty="0"/>
          </a:p>
          <a:p>
            <a:pPr algn="l" rtl="0"/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96743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345" y="804519"/>
            <a:ext cx="10455564" cy="104923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Hypertension management in CKD</a:t>
            </a:r>
            <a:endParaRPr lang="fa-IR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 rtl="0"/>
            <a:r>
              <a:rPr lang="en-US" sz="3200" dirty="0"/>
              <a:t>Renin-Angiotensin-Aldosterone system  inhibitors:</a:t>
            </a:r>
          </a:p>
          <a:p>
            <a:pPr marL="0" indent="0" algn="l" rtl="0">
              <a:buNone/>
            </a:pPr>
            <a:r>
              <a:rPr lang="en-US" sz="3200" dirty="0"/>
              <a:t>	</a:t>
            </a:r>
            <a:r>
              <a:rPr lang="en-US" sz="3200" dirty="0" err="1">
                <a:solidFill>
                  <a:srgbClr val="C00000"/>
                </a:solidFill>
              </a:rPr>
              <a:t>Finerenone</a:t>
            </a:r>
            <a:endParaRPr lang="en-US" sz="3200" dirty="0">
              <a:solidFill>
                <a:srgbClr val="C00000"/>
              </a:solidFill>
            </a:endParaRPr>
          </a:p>
          <a:p>
            <a:pPr algn="l" rtl="0"/>
            <a:endParaRPr lang="en-US" sz="3200" dirty="0"/>
          </a:p>
          <a:p>
            <a:pPr algn="l" rtl="0"/>
            <a:r>
              <a:rPr lang="en-US" sz="3200" dirty="0"/>
              <a:t>New classes</a:t>
            </a:r>
          </a:p>
          <a:p>
            <a:pPr lvl="1" algn="l" rtl="0"/>
            <a:endParaRPr lang="en-US" sz="2800" dirty="0"/>
          </a:p>
          <a:p>
            <a:pPr lvl="1" algn="l" rtl="0"/>
            <a:r>
              <a:rPr lang="en-US" sz="3200" dirty="0"/>
              <a:t>Sacubitril-valsartan</a:t>
            </a:r>
          </a:p>
          <a:p>
            <a:pPr lvl="1" algn="l" rtl="0"/>
            <a:endParaRPr lang="en-US" sz="3200" dirty="0"/>
          </a:p>
          <a:p>
            <a:pPr lvl="1" algn="l" rtl="0"/>
            <a:r>
              <a:rPr lang="en-US" sz="3200" dirty="0" err="1">
                <a:solidFill>
                  <a:srgbClr val="C00000"/>
                </a:solidFill>
              </a:rPr>
              <a:t>SGLT2</a:t>
            </a:r>
            <a:r>
              <a:rPr lang="en-US" sz="3200" dirty="0">
                <a:solidFill>
                  <a:srgbClr val="C00000"/>
                </a:solidFill>
              </a:rPr>
              <a:t> inhibitors</a:t>
            </a:r>
            <a:endParaRPr lang="fa-I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777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C4C3-3D60-49A2-8BC2-E3AC0989E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51C17-A2DB-4E17-A311-13AF5A5DC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635" y="2141508"/>
            <a:ext cx="12262757" cy="3777153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sz="2400" dirty="0"/>
              <a:t>Lowering BP to &lt;120/80 increase the risk of other serious adverse events </a:t>
            </a:r>
          </a:p>
          <a:p>
            <a:pPr algn="l" rtl="0"/>
            <a:r>
              <a:rPr lang="en-US" sz="2400" dirty="0"/>
              <a:t>Standardized BP measurement increase the burden on patients and resources </a:t>
            </a:r>
          </a:p>
          <a:p>
            <a:pPr algn="l" rtl="0"/>
            <a:r>
              <a:rPr lang="en-US" sz="2400" dirty="0"/>
              <a:t>Evaluation home or ambulatory BP measurement as a treatment target are needed</a:t>
            </a:r>
          </a:p>
          <a:p>
            <a:pPr marL="0" indent="0" algn="l" rtl="0">
              <a:buNone/>
            </a:pPr>
            <a:r>
              <a:rPr lang="en-US" sz="4000" dirty="0">
                <a:solidFill>
                  <a:srgbClr val="C00000"/>
                </a:solidFill>
              </a:rPr>
              <a:t>*</a:t>
            </a:r>
            <a:r>
              <a:rPr lang="en-US" sz="2400" dirty="0"/>
              <a:t>Targeting office BP &lt;130/80 using an appropriate office BP </a:t>
            </a:r>
          </a:p>
          <a:p>
            <a:pPr marL="457200" lvl="1" indent="0" algn="l" rtl="0">
              <a:buNone/>
            </a:pPr>
            <a:r>
              <a:rPr lang="en-US" sz="2200" dirty="0"/>
              <a:t>   measurement can be an option and is recommended for most adults </a:t>
            </a:r>
          </a:p>
          <a:p>
            <a:pPr marL="457200" lvl="1" indent="0" algn="l" rtl="0">
              <a:buNone/>
            </a:pPr>
            <a:r>
              <a:rPr lang="en-US" sz="2200" dirty="0"/>
              <a:t>   al high risk of CVD</a:t>
            </a:r>
          </a:p>
          <a:p>
            <a:pPr algn="l" rtl="0"/>
            <a:r>
              <a:rPr lang="en-US" sz="2400" dirty="0"/>
              <a:t>The pressure and degree of albuminuria would be considered to determine individual BP targets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73295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F473-8B74-47BD-BB0C-D75D7C7E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hypertension in CKD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6CD45-125E-422F-97F5-8098DDEEA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6458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/>
              <a:t>Renin – angiotensin- aldosterone system </a:t>
            </a:r>
          </a:p>
          <a:p>
            <a:pPr algn="l" rtl="0"/>
            <a:r>
              <a:rPr lang="en-US" sz="2800" dirty="0"/>
              <a:t>Sympathetic nervous system</a:t>
            </a:r>
          </a:p>
          <a:p>
            <a:pPr algn="l" rtl="0"/>
            <a:r>
              <a:rPr lang="en-US" sz="2800" dirty="0"/>
              <a:t>Endothelial dysfunction</a:t>
            </a:r>
          </a:p>
          <a:p>
            <a:pPr algn="l" rtl="0"/>
            <a:r>
              <a:rPr lang="en-US" sz="2800" dirty="0"/>
              <a:t>Insulin resistance</a:t>
            </a:r>
          </a:p>
          <a:p>
            <a:pPr algn="l" rtl="0"/>
            <a:r>
              <a:rPr lang="en-US" sz="2800" dirty="0"/>
              <a:t>Hyperparathyroidism</a:t>
            </a:r>
          </a:p>
          <a:p>
            <a:pPr algn="l" rtl="0"/>
            <a:r>
              <a:rPr lang="en-US" sz="2800" dirty="0"/>
              <a:t>Reduce nephron mass 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54848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63A0-8714-4D2C-BB3C-B4E581667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main point of discussion</a:t>
            </a:r>
            <a:endParaRPr lang="fa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19A4F-E266-46AC-BF58-45A5A96AE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History of the recommendation of BP targets</a:t>
            </a:r>
          </a:p>
          <a:p>
            <a:pPr algn="l" rtl="0"/>
            <a:r>
              <a:rPr lang="en-US" sz="2800" dirty="0"/>
              <a:t>Major guidelines on BP targets for CKD</a:t>
            </a:r>
          </a:p>
          <a:p>
            <a:pPr algn="l" rtl="0"/>
            <a:r>
              <a:rPr lang="en-US" sz="2800" dirty="0"/>
              <a:t>Challenges</a:t>
            </a:r>
          </a:p>
          <a:p>
            <a:pPr algn="l" rtl="0"/>
            <a:r>
              <a:rPr lang="en-US" sz="2800" dirty="0"/>
              <a:t>Treatment and key points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206170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Establishment of target of BP 140/90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>
              <a:lnSpc>
                <a:spcPct val="160000"/>
              </a:lnSpc>
            </a:pPr>
            <a:r>
              <a:rPr lang="en-US" sz="3200" dirty="0"/>
              <a:t>VA Cooperative Study </a:t>
            </a:r>
            <a:r>
              <a:rPr lang="en-US" sz="3200" dirty="0" smtClean="0"/>
              <a:t>in:  143 male </a:t>
            </a:r>
            <a:r>
              <a:rPr lang="en-US" sz="3200" dirty="0"/>
              <a:t>DBP 115-129</a:t>
            </a:r>
          </a:p>
          <a:p>
            <a:pPr algn="l" rtl="0">
              <a:lnSpc>
                <a:spcPct val="160000"/>
              </a:lnSpc>
            </a:pPr>
            <a:r>
              <a:rPr lang="en-US" sz="3200" dirty="0"/>
              <a:t>2</a:t>
            </a:r>
            <a:r>
              <a:rPr lang="en-US" sz="3200" baseline="30000" dirty="0"/>
              <a:t>nd</a:t>
            </a:r>
            <a:r>
              <a:rPr lang="en-US" sz="3200" dirty="0"/>
              <a:t> VA Cooperative Study; 360 patients: DBP 90 -114</a:t>
            </a:r>
          </a:p>
          <a:p>
            <a:pPr algn="l" rtl="0">
              <a:lnSpc>
                <a:spcPct val="160000"/>
              </a:lnSpc>
            </a:pPr>
            <a:r>
              <a:rPr lang="en-US" sz="3200" dirty="0">
                <a:solidFill>
                  <a:srgbClr val="C00000"/>
                </a:solidFill>
              </a:rPr>
              <a:t>Clinical trail 1970s and 1980 established BP &lt;140/90 target of BP</a:t>
            </a:r>
            <a:endParaRPr lang="fa-I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6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Intensive BP LOWERING in DM and CKD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001" y="1796145"/>
            <a:ext cx="10722429" cy="4338981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Hypertension optimal treatment(HOT) </a:t>
            </a:r>
          </a:p>
          <a:p>
            <a:pPr lvl="1" algn="l" rtl="0"/>
            <a:r>
              <a:rPr lang="en-US" dirty="0" smtClean="0"/>
              <a:t>18790 </a:t>
            </a:r>
            <a:r>
              <a:rPr lang="en-US" dirty="0"/>
              <a:t>patients, age </a:t>
            </a:r>
            <a:r>
              <a:rPr lang="en-US" dirty="0" smtClean="0"/>
              <a:t>50-80</a:t>
            </a:r>
            <a:r>
              <a:rPr lang="en-US" dirty="0"/>
              <a:t>, DBP 100-115</a:t>
            </a:r>
          </a:p>
          <a:p>
            <a:pPr lvl="1" algn="l" rtl="0"/>
            <a:r>
              <a:rPr lang="en-US" dirty="0"/>
              <a:t>Target ≤90, ≤85, ≤80</a:t>
            </a:r>
          </a:p>
          <a:p>
            <a:pPr lvl="1" algn="l" rtl="0"/>
            <a:r>
              <a:rPr lang="en-US" dirty="0"/>
              <a:t>No difference in CV events </a:t>
            </a:r>
          </a:p>
          <a:p>
            <a:pPr lvl="1" algn="l" rtl="0"/>
            <a:r>
              <a:rPr lang="en-US" dirty="0"/>
              <a:t>In 1501 DM major CV events in </a:t>
            </a:r>
            <a:r>
              <a:rPr lang="en-US" dirty="0" err="1"/>
              <a:t>DBP</a:t>
            </a:r>
            <a:r>
              <a:rPr lang="en-US" dirty="0"/>
              <a:t> ≤80 was lower than ≤90</a:t>
            </a:r>
          </a:p>
          <a:p>
            <a:pPr marL="457200" lvl="1" indent="0" algn="l" rtl="0">
              <a:buNone/>
            </a:pPr>
            <a:endParaRPr lang="en-US" dirty="0"/>
          </a:p>
          <a:p>
            <a:pPr algn="l" rtl="0"/>
            <a:r>
              <a:rPr lang="en-US" dirty="0"/>
              <a:t>MDRD :840 CKD non DM</a:t>
            </a:r>
          </a:p>
          <a:p>
            <a:pPr lvl="1" algn="l" rtl="0"/>
            <a:r>
              <a:rPr lang="en-US" dirty="0"/>
              <a:t>MEAN BP 92 vs 107</a:t>
            </a:r>
          </a:p>
          <a:p>
            <a:pPr lvl="1" algn="l" rtl="0"/>
            <a:r>
              <a:rPr lang="en-US" dirty="0"/>
              <a:t>Proteinuria&gt;</a:t>
            </a:r>
            <a:r>
              <a:rPr lang="en-US" dirty="0" err="1"/>
              <a:t>1g</a:t>
            </a:r>
            <a:r>
              <a:rPr lang="en-US" dirty="0"/>
              <a:t>/d intensive BP control slow decline in GFR</a:t>
            </a:r>
          </a:p>
          <a:p>
            <a:pPr algn="l" rtl="0"/>
            <a:endParaRPr lang="en-US" sz="2400" dirty="0"/>
          </a:p>
          <a:p>
            <a:pPr marL="0" indent="0" algn="l" rtl="0">
              <a:buNone/>
            </a:pPr>
            <a:r>
              <a:rPr lang="en-US" dirty="0">
                <a:solidFill>
                  <a:srgbClr val="C00000"/>
                </a:solidFill>
              </a:rPr>
              <a:t>*2003 JNC 7 recommended a treatment target BP of 140/90 and BP goal &lt;130/80 for DM and CKD </a:t>
            </a:r>
            <a:endParaRPr lang="fa-I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38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066" y="544739"/>
            <a:ext cx="10113868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Revision of target BP to 140/90 for all hypertension regardless of associated conditions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11322"/>
            <a:ext cx="11016343" cy="466725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Accord Study in 2010 :benefits of BP control in DM</a:t>
            </a:r>
          </a:p>
          <a:p>
            <a:pPr lvl="1" algn="l" rtl="0"/>
            <a:r>
              <a:rPr lang="en-US" sz="2000" dirty="0"/>
              <a:t>4733 patients(BP &lt;120 vs &lt;140) follow up 4.7 </a:t>
            </a:r>
            <a:r>
              <a:rPr lang="en-US" sz="2000" dirty="0" err="1"/>
              <a:t>yr</a:t>
            </a:r>
            <a:r>
              <a:rPr lang="en-US" sz="2000" dirty="0"/>
              <a:t> </a:t>
            </a:r>
          </a:p>
          <a:p>
            <a:pPr lvl="1" algn="l" rtl="0"/>
            <a:r>
              <a:rPr lang="en-US" sz="2000" dirty="0"/>
              <a:t>Not reduce fetal and non fetal CV reducing rate of stroke</a:t>
            </a:r>
          </a:p>
          <a:p>
            <a:pPr lvl="1" algn="l" rtl="0"/>
            <a:r>
              <a:rPr lang="en-US" sz="2000" dirty="0"/>
              <a:t>For CKD the evidence for benefits was unclear</a:t>
            </a:r>
          </a:p>
          <a:p>
            <a:pPr algn="l" rtl="0"/>
            <a:r>
              <a:rPr lang="en-US" sz="2400" dirty="0"/>
              <a:t>REINS2 Study</a:t>
            </a:r>
          </a:p>
          <a:p>
            <a:pPr algn="l" rtl="0"/>
            <a:r>
              <a:rPr lang="en-US" sz="2400" dirty="0"/>
              <a:t>AASKD</a:t>
            </a:r>
          </a:p>
          <a:p>
            <a:pPr lvl="1" algn="l" rtl="0"/>
            <a:r>
              <a:rPr lang="en-US" sz="2000" dirty="0"/>
              <a:t>Intensive BP control failed to show benefits in slowing progression of KD</a:t>
            </a:r>
          </a:p>
          <a:p>
            <a:pPr algn="l" rtl="0"/>
            <a:r>
              <a:rPr lang="en-US" sz="2400" dirty="0">
                <a:solidFill>
                  <a:srgbClr val="C00000"/>
                </a:solidFill>
              </a:rPr>
              <a:t>Based these ,ESH/ESC(2013) &amp; 2014 JNC 8 recommended target &lt;140/90 </a:t>
            </a:r>
          </a:p>
          <a:p>
            <a:pPr algn="l" rtl="0"/>
            <a:r>
              <a:rPr lang="en-US" sz="2400" dirty="0" err="1">
                <a:solidFill>
                  <a:srgbClr val="0070C0"/>
                </a:solidFill>
              </a:rPr>
              <a:t>DBP</a:t>
            </a:r>
            <a:r>
              <a:rPr lang="en-US" sz="2400" dirty="0">
                <a:solidFill>
                  <a:srgbClr val="0070C0"/>
                </a:solidFill>
              </a:rPr>
              <a:t> 85 for DM (European guide)</a:t>
            </a:r>
            <a:endParaRPr lang="fa-I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38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922" y="510605"/>
            <a:ext cx="9603275" cy="1049235"/>
          </a:xfrm>
        </p:spPr>
        <p:txBody>
          <a:bodyPr/>
          <a:lstStyle/>
          <a:p>
            <a:r>
              <a:rPr lang="en-US" dirty="0"/>
              <a:t>Back to 130/80: intensive BP treatment for all hypertensive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1322"/>
            <a:ext cx="10515600" cy="4885418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SPRINT:2015 </a:t>
            </a:r>
          </a:p>
          <a:p>
            <a:pPr lvl="1" algn="l" rtl="0"/>
            <a:r>
              <a:rPr lang="en-US" sz="2000" dirty="0" smtClean="0"/>
              <a:t>9361 </a:t>
            </a:r>
            <a:r>
              <a:rPr lang="en-US" sz="2000" dirty="0"/>
              <a:t>patients without </a:t>
            </a:r>
            <a:r>
              <a:rPr lang="en-US" sz="2000" dirty="0" err="1" smtClean="0"/>
              <a:t>DM,age</a:t>
            </a:r>
            <a:r>
              <a:rPr lang="en-US" sz="2000" dirty="0" smtClean="0"/>
              <a:t> &gt; 50 </a:t>
            </a:r>
            <a:r>
              <a:rPr lang="en-US" sz="2000" dirty="0"/>
              <a:t>relatively high risk . AOBP was used</a:t>
            </a:r>
          </a:p>
          <a:p>
            <a:pPr lvl="1" algn="l" rtl="0"/>
            <a:r>
              <a:rPr lang="en-US" sz="2000" dirty="0"/>
              <a:t>BP &lt;120 vs &lt;140</a:t>
            </a:r>
          </a:p>
          <a:p>
            <a:pPr lvl="1" algn="l" rtl="0"/>
            <a:r>
              <a:rPr lang="en-US" sz="2000" dirty="0"/>
              <a:t>Trial was stopped in 3.26 </a:t>
            </a:r>
            <a:r>
              <a:rPr lang="en-US" sz="2000" dirty="0" err="1"/>
              <a:t>yr</a:t>
            </a:r>
            <a:r>
              <a:rPr lang="en-US" sz="2000" dirty="0"/>
              <a:t> due to significant CV risk reduction</a:t>
            </a:r>
          </a:p>
          <a:p>
            <a:pPr algn="l" rtl="0">
              <a:buClr>
                <a:srgbClr val="C00000"/>
              </a:buClr>
            </a:pPr>
            <a:r>
              <a:rPr lang="en-US" sz="2400" dirty="0"/>
              <a:t>Subsequent meta-analysis of BP lowering trials demonstrated benefits especially at high CV risk</a:t>
            </a:r>
          </a:p>
          <a:p>
            <a:pPr algn="l" rtl="0"/>
            <a:r>
              <a:rPr lang="en-US" sz="2400" dirty="0"/>
              <a:t>ACC/AHA</a:t>
            </a:r>
          </a:p>
          <a:p>
            <a:pPr algn="l" rtl="0"/>
            <a:r>
              <a:rPr lang="en-US" sz="2400" dirty="0"/>
              <a:t>ESH/ESC</a:t>
            </a:r>
          </a:p>
          <a:p>
            <a:pPr marL="0" indent="0" algn="l" rtl="0">
              <a:buNone/>
            </a:pPr>
            <a:r>
              <a:rPr lang="en-US" sz="2400" dirty="0">
                <a:solidFill>
                  <a:srgbClr val="C00000"/>
                </a:solidFill>
              </a:rPr>
              <a:t>*Intensive BP lowering may be beneficial but too much reduction 120/70 ? </a:t>
            </a:r>
            <a:endParaRPr lang="fa-IR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60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recommendation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/>
              <a:t>ESC guideline:</a:t>
            </a:r>
          </a:p>
          <a:p>
            <a:pPr algn="l" rtl="0"/>
            <a:r>
              <a:rPr lang="en-US" sz="2400" dirty="0"/>
              <a:t>KDIGO : </a:t>
            </a:r>
          </a:p>
          <a:p>
            <a:pPr algn="l" rtl="0"/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86742212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871</TotalTime>
  <Words>1059</Words>
  <Application>Microsoft Office PowerPoint</Application>
  <PresentationFormat>Widescreen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Gill Sans MT</vt:lpstr>
      <vt:lpstr>Times New Roman</vt:lpstr>
      <vt:lpstr>Gallery</vt:lpstr>
      <vt:lpstr>Target of blood pressure in ckd</vt:lpstr>
      <vt:lpstr>Introduction </vt:lpstr>
      <vt:lpstr>Causes of hypertension in CKD</vt:lpstr>
      <vt:lpstr>The main point of discussion</vt:lpstr>
      <vt:lpstr>Establishment of target of BP 140/90 </vt:lpstr>
      <vt:lpstr>Intensive BP LOWERING in DM and CKD</vt:lpstr>
      <vt:lpstr>Revision of target BP to 140/90 for all hypertension regardless of associated conditions</vt:lpstr>
      <vt:lpstr>Back to 130/80: intensive BP treatment for all hypertensive</vt:lpstr>
      <vt:lpstr>Current recommendation</vt:lpstr>
      <vt:lpstr>From KDIGO 2012 to KDIGO 2021</vt:lpstr>
      <vt:lpstr>From ESC/ESH 2018 to 2021</vt:lpstr>
      <vt:lpstr>Key question regarding the discrepancy in SBP targets between KDIGO and ESC 2021</vt:lpstr>
      <vt:lpstr>PowerPoint Presentation</vt:lpstr>
      <vt:lpstr>International guideline target BP</vt:lpstr>
      <vt:lpstr>Target BP in CKD</vt:lpstr>
      <vt:lpstr>More intensive VS less intensive </vt:lpstr>
      <vt:lpstr>PowerPoint Presentation</vt:lpstr>
      <vt:lpstr>Safety of the low BP target </vt:lpstr>
      <vt:lpstr>Polypharmacy</vt:lpstr>
      <vt:lpstr>Challenges of implementation of standardized BP measurements </vt:lpstr>
      <vt:lpstr>Hypertension management in CKD</vt:lpstr>
      <vt:lpstr>Key points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Internet</dc:creator>
  <cp:lastModifiedBy>RePack by Diakov</cp:lastModifiedBy>
  <cp:revision>110</cp:revision>
  <cp:lastPrinted>2023-05-15T09:33:03Z</cp:lastPrinted>
  <dcterms:created xsi:type="dcterms:W3CDTF">2023-05-14T06:15:17Z</dcterms:created>
  <dcterms:modified xsi:type="dcterms:W3CDTF">2023-05-17T16:05:10Z</dcterms:modified>
</cp:coreProperties>
</file>